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76" r:id="rId4"/>
    <p:sldId id="277" r:id="rId5"/>
    <p:sldId id="279" r:id="rId6"/>
    <p:sldId id="300" r:id="rId7"/>
    <p:sldId id="302" r:id="rId8"/>
    <p:sldId id="301" r:id="rId9"/>
    <p:sldId id="257" r:id="rId10"/>
    <p:sldId id="269" r:id="rId11"/>
    <p:sldId id="264" r:id="rId12"/>
    <p:sldId id="304" r:id="rId13"/>
    <p:sldId id="305" r:id="rId14"/>
    <p:sldId id="261" r:id="rId15"/>
    <p:sldId id="270" r:id="rId16"/>
    <p:sldId id="265" r:id="rId17"/>
    <p:sldId id="306" r:id="rId18"/>
    <p:sldId id="271" r:id="rId19"/>
    <p:sldId id="274" r:id="rId20"/>
    <p:sldId id="272" r:id="rId21"/>
    <p:sldId id="267" r:id="rId22"/>
    <p:sldId id="268" r:id="rId23"/>
    <p:sldId id="275" r:id="rId24"/>
    <p:sldId id="266" r:id="rId25"/>
    <p:sldId id="282" r:id="rId26"/>
    <p:sldId id="281" r:id="rId27"/>
    <p:sldId id="280" r:id="rId28"/>
    <p:sldId id="278" r:id="rId29"/>
    <p:sldId id="299" r:id="rId30"/>
    <p:sldId id="283" r:id="rId31"/>
    <p:sldId id="284" r:id="rId32"/>
    <p:sldId id="287" r:id="rId33"/>
    <p:sldId id="298" r:id="rId34"/>
    <p:sldId id="303" r:id="rId35"/>
    <p:sldId id="294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69" autoAdjust="0"/>
  </p:normalViewPr>
  <p:slideViewPr>
    <p:cSldViewPr>
      <p:cViewPr varScale="1">
        <p:scale>
          <a:sx n="72" d="100"/>
          <a:sy n="72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5FC5421-40B2-4875-92EA-6941176ECD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73149FE-1AAA-4217-85F2-802AC2B96E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05DA6-BDCC-4A8C-8D5A-60442C50AFF8}" type="slidenum">
              <a:rPr lang="en-US"/>
              <a:pPr/>
              <a:t>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7D344-0318-486B-8E78-A04F7955EC13}" type="slidenum">
              <a:rPr lang="en-US"/>
              <a:pPr/>
              <a:t>10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7A582-F3AF-4C90-9065-1874BA8910BA}" type="slidenum">
              <a:rPr lang="en-US"/>
              <a:pPr/>
              <a:t>11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E20EB-2ABB-471B-B965-8D2DF68E62E8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6EE66-4B73-4F30-9AF1-16F7E56B989A}" type="slidenum">
              <a:rPr lang="en-US"/>
              <a:pPr/>
              <a:t>15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FCFD6-21CA-417D-B0AF-6099163A797E}" type="slidenum">
              <a:rPr lang="en-US"/>
              <a:pPr/>
              <a:t>16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71488-1B57-4DBC-82E9-65E7DCCEDCCD}" type="slidenum">
              <a:rPr lang="en-US"/>
              <a:pPr/>
              <a:t>18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6F7DC-E270-4727-9564-E349BA42331D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B23A8-0C1B-4C6D-9FB7-326C116748CE}" type="slidenum">
              <a:rPr lang="en-US"/>
              <a:pPr/>
              <a:t>20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0871E-2BB0-4EBE-8569-080546EBA616}" type="slidenum">
              <a:rPr lang="en-US"/>
              <a:pPr/>
              <a:t>21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1FC1A-8030-4B5A-8742-021CA38F34BE}" type="slidenum">
              <a:rPr lang="en-US"/>
              <a:pPr/>
              <a:t>22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EA2A4-942A-4A32-BC24-9DD725E0FD68}" type="slidenum">
              <a:rPr lang="en-US"/>
              <a:pPr/>
              <a:t>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E61E1-20AC-4D11-9C39-2B2DABA6C19D}" type="slidenum">
              <a:rPr lang="en-US"/>
              <a:pPr/>
              <a:t>23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A576C-5152-43C0-AAE0-969EF566C588}" type="slidenum">
              <a:rPr lang="en-US"/>
              <a:pPr/>
              <a:t>24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086DC-6783-476B-A464-2F554003A01C}" type="slidenum">
              <a:rPr lang="en-US"/>
              <a:pPr/>
              <a:t>25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E33F9-5B65-4807-AF52-64289CDD66C2}" type="slidenum">
              <a:rPr lang="en-US"/>
              <a:pPr/>
              <a:t>26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A785-36E5-409B-8E65-956CC1C7B588}" type="slidenum">
              <a:rPr lang="en-US"/>
              <a:pPr/>
              <a:t>27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D3D49-BE0A-4DC8-AE67-7044CE1DA84C}" type="slidenum">
              <a:rPr lang="en-US"/>
              <a:pPr/>
              <a:t>28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353C9-CFC8-46D8-A9FE-519AD9F042CD}" type="slidenum">
              <a:rPr lang="en-US"/>
              <a:pPr/>
              <a:t>29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ECDF5-F895-4A6F-9FF3-0CB370BBCCB0}" type="slidenum">
              <a:rPr lang="en-US"/>
              <a:pPr/>
              <a:t>30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DA16D-6BBE-44E1-8633-8D347907A0B6}" type="slidenum">
              <a:rPr lang="en-US"/>
              <a:pPr/>
              <a:t>31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B15CD-8498-4C6D-9C9E-AC4AA52C4057}" type="slidenum">
              <a:rPr lang="en-US"/>
              <a:pPr/>
              <a:t>32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74691-9BEB-45F8-A0F0-377ADF721952}" type="slidenum">
              <a:rPr lang="en-US"/>
              <a:pPr/>
              <a:t>3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95A41-89E0-4B81-99BC-4CC0A18B72FE}" type="slidenum">
              <a:rPr lang="en-US"/>
              <a:pPr/>
              <a:t>33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99662-8131-4B54-886A-4BEB07852FBE}" type="slidenum">
              <a:rPr lang="en-US"/>
              <a:pPr/>
              <a:t>34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4DE7A-3712-4B16-9FB4-139B493C283C}" type="slidenum">
              <a:rPr lang="en-US"/>
              <a:pPr/>
              <a:t>35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529B7-1D53-4DE7-886D-DF3FC97EA374}" type="slidenum">
              <a:rPr lang="en-US"/>
              <a:pPr/>
              <a:t>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4DA3D-A540-4BF6-88CC-3DA650FD02CC}" type="slidenum">
              <a:rPr lang="en-US"/>
              <a:pPr/>
              <a:t>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BC0CA-28CF-438E-8BE2-72926F355A5C}" type="slidenum">
              <a:rPr lang="en-US"/>
              <a:pPr/>
              <a:t>6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E9C5-6A2E-46DA-B04F-BD9AEEF869F7}" type="slidenum">
              <a:rPr lang="en-US"/>
              <a:pPr/>
              <a:t>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2AA96-D86C-4A41-A4ED-91DB3D8200D3}" type="slidenum">
              <a:rPr lang="en-US"/>
              <a:pPr/>
              <a:t>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60CFA-3AF4-4199-8F8D-D92CF473847C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6E72B3-5BEC-4B9F-906A-406157194E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2FDD-CC1E-42DA-9521-2A01C5667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1B4CA-E0A5-473C-87A8-58C9C3FE3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9E9D32-32C8-4103-9C7C-454928C14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A209C4-2268-4E1A-B98D-394C3434A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EAB10F-1ADF-4DCA-83A7-19E9D395F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8C2C3-FC66-4F85-A6D5-4BF947CA9A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04AAA-9102-4AC0-9021-8F72DB5CD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2D19-FA2C-4802-B873-A7BD28053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016AB-665C-4205-B432-475C7648D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97581-270B-4848-80C9-CAF356944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B7538-D931-414D-9387-745CE97E7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740F-E70F-4155-9EE2-FDE77DFEC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A9579-9CDF-4687-9994-98C02C412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E97B734-A89C-4049-8CEA-04F7EEF1B7F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35275"/>
            <a:ext cx="7772400" cy="1736725"/>
          </a:xfrm>
        </p:spPr>
        <p:txBody>
          <a:bodyPr/>
          <a:lstStyle/>
          <a:p>
            <a:r>
              <a:rPr lang="en-US" sz="4800"/>
              <a:t/>
            </a:r>
            <a:br>
              <a:rPr lang="en-US" sz="4800"/>
            </a:br>
            <a:r>
              <a:rPr lang="en-US" sz="4800"/>
              <a:t/>
            </a:r>
            <a:br>
              <a:rPr lang="en-US" sz="4800"/>
            </a:br>
            <a:r>
              <a:rPr lang="en-US" sz="4800" b="1"/>
              <a:t>Carbohydrate Counting </a:t>
            </a:r>
            <a:br>
              <a:rPr lang="en-US" sz="4800" b="1"/>
            </a:br>
            <a:r>
              <a:rPr lang="en-US" sz="4800" b="1"/>
              <a:t>for Patients With Diabetes</a:t>
            </a:r>
            <a:r>
              <a:rPr lang="en-US" sz="4800"/>
              <a:t> </a:t>
            </a:r>
          </a:p>
        </p:txBody>
      </p:sp>
      <p:pic>
        <p:nvPicPr>
          <p:cNvPr id="2061" name="Picture 13" descr="bread_pic1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pic>
        <p:nvPicPr>
          <p:cNvPr id="2065" name="Picture 17" descr="nut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5000" cy="2057400"/>
          </a:xfrm>
          <a:prstGeom prst="rect">
            <a:avLst/>
          </a:prstGeom>
          <a:noFill/>
        </p:spPr>
      </p:pic>
      <p:pic>
        <p:nvPicPr>
          <p:cNvPr id="2067" name="Picture 19" descr="_apple_43219_RED_AP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0"/>
            <a:ext cx="1905000" cy="2057400"/>
          </a:xfrm>
          <a:prstGeom prst="rect">
            <a:avLst/>
          </a:prstGeom>
          <a:noFill/>
        </p:spPr>
      </p:pic>
      <p:pic>
        <p:nvPicPr>
          <p:cNvPr id="2069" name="Picture 21" descr="mil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800600"/>
            <a:ext cx="1752600" cy="2057400"/>
          </a:xfrm>
          <a:prstGeom prst="rect">
            <a:avLst/>
          </a:prstGeom>
          <a:noFill/>
        </p:spPr>
      </p:pic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2004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048000" y="6338888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Review Date 4/08    D-0503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b="1"/>
              <a:t>Benefits of Carbohydrate Counting</a:t>
            </a:r>
            <a:r>
              <a:rPr lang="en-US" sz="4000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More flexible than other meal-planning methods</a:t>
            </a:r>
          </a:p>
          <a:p>
            <a:r>
              <a:rPr lang="en-US" b="1"/>
              <a:t>Sugar is not forbidden</a:t>
            </a:r>
          </a:p>
          <a:p>
            <a:r>
              <a:rPr lang="en-US" b="1"/>
              <a:t>Focuses attention on the foods that are most likely to make blood glucose levels go up</a:t>
            </a:r>
          </a:p>
          <a:p>
            <a:pPr>
              <a:buFont typeface="Wingdings" pitchFamily="2" charset="2"/>
              <a:buNone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/>
          <a:lstStyle/>
          <a:p>
            <a:r>
              <a:rPr lang="en-US" b="1"/>
              <a:t>Foods That Contain Carbohydrates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Breads, cereals, pasta, and grains</a:t>
            </a:r>
          </a:p>
          <a:p>
            <a:r>
              <a:rPr lang="en-US" b="1"/>
              <a:t>Rice, beans, and starchy vegetables (potatoes, corn, peas)</a:t>
            </a:r>
          </a:p>
          <a:p>
            <a:r>
              <a:rPr lang="en-US" b="1"/>
              <a:t>Fruit and fruit juices</a:t>
            </a:r>
          </a:p>
          <a:p>
            <a:r>
              <a:rPr lang="en-US" b="1"/>
              <a:t>Milk and yogurt </a:t>
            </a:r>
          </a:p>
          <a:p>
            <a:r>
              <a:rPr lang="en-US" b="1"/>
              <a:t>Regular soda, fruit drinks, jelly beans, and gum drops</a:t>
            </a:r>
          </a:p>
          <a:p>
            <a:r>
              <a:rPr lang="en-US" b="1"/>
              <a:t>Cakes, cookies, and chocolate candy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Follow </a:t>
            </a:r>
            <a:r>
              <a:rPr lang="en-US" b="1" dirty="0" smtClean="0"/>
              <a:t>these rules: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to 3 servings of </a:t>
            </a:r>
            <a:r>
              <a:rPr lang="en-US" dirty="0" err="1" smtClean="0"/>
              <a:t>nonstarchy</a:t>
            </a:r>
            <a:r>
              <a:rPr lang="en-US" dirty="0" smtClean="0"/>
              <a:t> vegetables</a:t>
            </a:r>
          </a:p>
          <a:p>
            <a:r>
              <a:rPr lang="en-US" dirty="0" smtClean="0"/>
              <a:t>2 servings of fruit </a:t>
            </a:r>
          </a:p>
          <a:p>
            <a:r>
              <a:rPr lang="en-US" dirty="0" smtClean="0"/>
              <a:t>6 servings of grains, beans, and starchy vegetables</a:t>
            </a:r>
          </a:p>
          <a:p>
            <a:r>
              <a:rPr lang="en-US" dirty="0" smtClean="0"/>
              <a:t>2 servings of low-fat or fat-free milk</a:t>
            </a:r>
          </a:p>
          <a:p>
            <a:r>
              <a:rPr lang="en-US" dirty="0" smtClean="0"/>
              <a:t>About 6 oz of meat or meat substitutes </a:t>
            </a:r>
          </a:p>
          <a:p>
            <a:r>
              <a:rPr lang="en-US" dirty="0" smtClean="0"/>
              <a:t>Small amounts of fat and sugar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248400"/>
            <a:ext cx="460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Page 2 in your book “Choose your Foods”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Eat meals at the same </a:t>
            </a:r>
            <a:r>
              <a:rPr lang="en-US" sz="2800" dirty="0" smtClean="0"/>
              <a:t>times </a:t>
            </a:r>
            <a:endParaRPr lang="en-US" sz="2800" dirty="0" smtClean="0"/>
          </a:p>
          <a:p>
            <a:r>
              <a:rPr lang="en-US" sz="2800" dirty="0" smtClean="0"/>
              <a:t>Never skip meals</a:t>
            </a:r>
          </a:p>
          <a:p>
            <a:r>
              <a:rPr lang="en-US" sz="2800" dirty="0" smtClean="0"/>
              <a:t>Eat 3 meals a day and healthy snacks between meals</a:t>
            </a:r>
          </a:p>
          <a:p>
            <a:r>
              <a:rPr lang="en-US" sz="2800" dirty="0" smtClean="0"/>
              <a:t>Your goal is 45 – 60 g of carbohydrates per meal </a:t>
            </a:r>
          </a:p>
          <a:p>
            <a:r>
              <a:rPr lang="en-US" sz="2800" dirty="0" smtClean="0"/>
              <a:t>This method focuses </a:t>
            </a:r>
            <a:r>
              <a:rPr lang="en-US" sz="2800" dirty="0" smtClean="0"/>
              <a:t>on </a:t>
            </a:r>
            <a:r>
              <a:rPr lang="en-US" sz="2800" dirty="0" smtClean="0"/>
              <a:t>counting carbohydrates</a:t>
            </a:r>
          </a:p>
          <a:p>
            <a:r>
              <a:rPr lang="en-US" sz="2800" dirty="0" smtClean="0"/>
              <a:t>It doesn’t mean that you can eat as much foods </a:t>
            </a:r>
            <a:r>
              <a:rPr lang="en-US" sz="2800" dirty="0" smtClean="0"/>
              <a:t>as you want from </a:t>
            </a:r>
            <a:r>
              <a:rPr lang="en-US" sz="2800" dirty="0" smtClean="0"/>
              <a:t>groups that </a:t>
            </a:r>
            <a:r>
              <a:rPr lang="en-US" sz="2800" dirty="0" smtClean="0"/>
              <a:t>don’t </a:t>
            </a:r>
            <a:r>
              <a:rPr lang="en-US" sz="2800" dirty="0" smtClean="0"/>
              <a:t>contain any </a:t>
            </a:r>
            <a:r>
              <a:rPr lang="en-US" sz="2800" dirty="0" smtClean="0"/>
              <a:t>carbohydrates!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b="1" dirty="0"/>
              <a:t>Grams of Carbohydrate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sz="4000" b="1" dirty="0"/>
              <a:t>per Food Category</a:t>
            </a:r>
            <a:r>
              <a:rPr lang="en-US" b="1" dirty="0"/>
              <a:t>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/>
              <a:t>Starch </a:t>
            </a:r>
            <a:r>
              <a:rPr lang="en-US" dirty="0" smtClean="0"/>
              <a:t>1 serving equals about </a:t>
            </a:r>
            <a:r>
              <a:rPr lang="en-US" dirty="0" smtClean="0">
                <a:solidFill>
                  <a:srgbClr val="FFFF00"/>
                </a:solidFill>
              </a:rPr>
              <a:t>15 g </a:t>
            </a:r>
            <a:r>
              <a:rPr lang="en-US" dirty="0" smtClean="0"/>
              <a:t>carbohydrate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 smtClean="0"/>
              <a:t>Fruit</a:t>
            </a:r>
            <a:r>
              <a:rPr lang="en-US" b="1" dirty="0"/>
              <a:t>: </a:t>
            </a:r>
            <a:r>
              <a:rPr lang="en-US" dirty="0"/>
              <a:t>1 serving equals about </a:t>
            </a:r>
            <a:r>
              <a:rPr lang="en-US" dirty="0">
                <a:solidFill>
                  <a:srgbClr val="FFFF00"/>
                </a:solidFill>
              </a:rPr>
              <a:t>15 g </a:t>
            </a:r>
            <a:r>
              <a:rPr lang="en-US" dirty="0" smtClean="0"/>
              <a:t>carbohydrate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altLang="zh-CN" b="1" dirty="0">
                <a:ea typeface="SimSun" pitchFamily="2" charset="-122"/>
              </a:rPr>
              <a:t>Milk: </a:t>
            </a:r>
            <a:r>
              <a:rPr lang="en-US" altLang="zh-CN" dirty="0">
                <a:ea typeface="SimSun" pitchFamily="2" charset="-122"/>
              </a:rPr>
              <a:t>1 serving equals about </a:t>
            </a:r>
            <a:r>
              <a:rPr lang="en-US" altLang="zh-CN" dirty="0">
                <a:solidFill>
                  <a:srgbClr val="FFFF00"/>
                </a:solidFill>
                <a:ea typeface="SimSun" pitchFamily="2" charset="-122"/>
              </a:rPr>
              <a:t>12 g </a:t>
            </a:r>
            <a:r>
              <a:rPr lang="en-US" altLang="zh-CN" dirty="0">
                <a:ea typeface="SimSun" pitchFamily="2" charset="-122"/>
              </a:rPr>
              <a:t>carbohydrate </a:t>
            </a:r>
            <a:endParaRPr lang="en-US" altLang="zh-CN" dirty="0" smtClean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/>
              <a:t>Nonstarchy</a:t>
            </a:r>
            <a:r>
              <a:rPr lang="en-US" b="1" dirty="0" smtClean="0"/>
              <a:t> Vegetables</a:t>
            </a:r>
            <a:r>
              <a:rPr lang="en-US" b="1" dirty="0"/>
              <a:t>: </a:t>
            </a:r>
            <a:r>
              <a:rPr lang="en-US" dirty="0"/>
              <a:t>1 serving equals about </a:t>
            </a:r>
            <a:r>
              <a:rPr lang="en-US" dirty="0">
                <a:solidFill>
                  <a:srgbClr val="FFFF00"/>
                </a:solidFill>
              </a:rPr>
              <a:t>5 g </a:t>
            </a:r>
            <a:r>
              <a:rPr lang="en-US" dirty="0" smtClean="0"/>
              <a:t>carbohydrate</a:t>
            </a:r>
            <a:endParaRPr lang="en-US" dirty="0" smtClean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endParaRPr lang="en-US" b="1" dirty="0">
              <a:ea typeface="SimSun" pitchFamily="2" charset="-122"/>
            </a:endParaRPr>
          </a:p>
          <a:p>
            <a:pPr lvl="1"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6488668"/>
            <a:ext cx="318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Open your book on page 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Starches</a:t>
            </a:r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2050" y="1600200"/>
            <a:ext cx="6818313" cy="4495800"/>
          </a:xfrm>
          <a:noFill/>
          <a:ln w="12700" cap="flat">
            <a:solidFill>
              <a:schemeClr val="tx1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Starch Group</a:t>
            </a:r>
          </a:p>
        </p:txBody>
      </p:sp>
      <p:graphicFrame>
        <p:nvGraphicFramePr>
          <p:cNvPr id="65686" name="Group 15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382000" cy="4802823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Each amount listed below=15 g carbohydrate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1 oz of bagel, bread, roll (1 slice of bread, one fourth of a bagel)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¾ C unsweetened cereal (Cheerios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®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, Rice Krispies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®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, corn flakes)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⅓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 C higher-carbohydrate cereals (raisin bran)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One half of an English muffin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⅓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 C cooked pasta, spaghetti, macaroni and cheese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⅓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  C cooked brown or white rice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½ C mashed potatoes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½ C corn, beans, chickpeas, peas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 small baked potato (3 oz)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to know about starch group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exchange choices from this group are preferred </a:t>
            </a:r>
          </a:p>
          <a:p>
            <a:r>
              <a:rPr lang="en-US" dirty="0" smtClean="0"/>
              <a:t>Remember that fiber is a type of complex carbohydrate</a:t>
            </a:r>
          </a:p>
          <a:p>
            <a:r>
              <a:rPr lang="en-US" dirty="0" smtClean="0"/>
              <a:t>Make sure that half of your 6 exchanges are whole grain </a:t>
            </a:r>
          </a:p>
          <a:p>
            <a:r>
              <a:rPr lang="en-US" dirty="0" smtClean="0"/>
              <a:t>It is easy to spot high fiber foods in your book. They have a smiley face next to them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Fruits and Fruit Juices</a:t>
            </a: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2050" y="1600200"/>
            <a:ext cx="6818313" cy="4495800"/>
          </a:xfrm>
          <a:noFill/>
          <a:ln w="12700" cap="flat">
            <a:solidFill>
              <a:schemeClr val="tx1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Fruit Group</a:t>
            </a:r>
          </a:p>
        </p:txBody>
      </p:sp>
      <p:graphicFrame>
        <p:nvGraphicFramePr>
          <p:cNvPr id="82987" name="Group 4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29483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Each amount listed below=15 g carbohydrate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1 small fresh fruit (4 oz)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½ C canned fruit (in natural juice)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2 Tbsp raisins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17 grapes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½ C fruit juice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1 C fresh fruit (cut up)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1 Tbsp jelly, jam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Program Objectives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495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At the end of the session you will know how to: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b="1"/>
              <a:t>Define carbohydrate counting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b="1"/>
              <a:t>Identify the relationship between carbohydrates and blood sugar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b="1"/>
              <a:t>Determine the grams of carbohydrate in foods when using the nutritional food label and other carbohydrate-counting tools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b="1"/>
              <a:t>Calculate the total grams of carbohydrate/meal</a:t>
            </a:r>
          </a:p>
          <a:p>
            <a:pPr marL="457200" indent="-457200">
              <a:lnSpc>
                <a:spcPct val="90000"/>
              </a:lnSpc>
            </a:pP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2050" y="1600200"/>
            <a:ext cx="6818313" cy="4495800"/>
          </a:xfrm>
          <a:noFill/>
          <a:ln w="12700" cap="flat">
            <a:solidFill>
              <a:schemeClr val="tx1"/>
            </a:solidFill>
            <a:headEnd type="none" w="sm" len="sm"/>
            <a:tailEnd type="none" w="sm" len="sm"/>
          </a:ln>
        </p:spPr>
      </p:pic>
      <p:sp>
        <p:nvSpPr>
          <p:cNvPr id="778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Milk and Yogurt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Milk Group</a:t>
            </a:r>
          </a:p>
        </p:txBody>
      </p:sp>
      <p:graphicFrame>
        <p:nvGraphicFramePr>
          <p:cNvPr id="68661" name="Group 5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271303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Each amount listed below=approximately 12 g carbohydrate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8 fl oz of skim, 1%, 2%, or whole milk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1 C plain yogurt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1 C plain or vanilla soy milk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Vegetables </a:t>
            </a:r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2050" y="1600200"/>
            <a:ext cx="6818313" cy="4495800"/>
          </a:xfrm>
          <a:noFill/>
          <a:ln w="12700" cap="flat">
            <a:solidFill>
              <a:schemeClr val="tx1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Vegetables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563" indent="-55563">
              <a:buFont typeface="Wingdings" pitchFamily="2" charset="2"/>
              <a:buNone/>
            </a:pPr>
            <a:r>
              <a:rPr lang="en-US" b="1"/>
              <a:t>Vegetables are counted as 5 g carbohydrate for the following servings sizes:</a:t>
            </a:r>
          </a:p>
          <a:p>
            <a:pPr marL="55563" indent="-55563"/>
            <a:r>
              <a:rPr lang="en-US" b="1"/>
              <a:t> ½ C cooked vegetables </a:t>
            </a:r>
          </a:p>
          <a:p>
            <a:pPr marL="55563" indent="-55563"/>
            <a:r>
              <a:rPr lang="en-US" b="1"/>
              <a:t> 1 C raw vegetables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Foods Without Carbohydrate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91440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Examples:</a:t>
            </a:r>
            <a:r>
              <a:rPr lang="en-US" sz="3600" b="1"/>
              <a:t> </a:t>
            </a:r>
          </a:p>
          <a:p>
            <a:r>
              <a:rPr lang="en-US" b="1"/>
              <a:t>Protein:</a:t>
            </a:r>
            <a:r>
              <a:rPr lang="en-US"/>
              <a:t> Meat, fish, poultry, cheese, eggs, peanut butter, cottage cheese, tofu</a:t>
            </a:r>
          </a:p>
          <a:p>
            <a:r>
              <a:rPr lang="en-US" b="1"/>
              <a:t>Fat:</a:t>
            </a:r>
            <a:r>
              <a:rPr lang="en-US"/>
              <a:t> Butter, oils, margarine, mayonnaise, cream cheese, sour cream, nuts, seeds, avocado, salad dressing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 and fat groups contain 0 g carbohydrate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274638"/>
            <a:ext cx="9296400" cy="1143000"/>
          </a:xfrm>
        </p:spPr>
        <p:txBody>
          <a:bodyPr/>
          <a:lstStyle/>
          <a:p>
            <a:r>
              <a:rPr lang="en-US" b="1"/>
              <a:t>Carbohydrate Counting Hand Guide</a:t>
            </a:r>
          </a:p>
        </p:txBody>
      </p:sp>
      <p:pic>
        <p:nvPicPr>
          <p:cNvPr id="1013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1863" y="1752600"/>
            <a:ext cx="7278687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1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 b="1"/>
              <a:t>Tools for Carbohydrate Counting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914400" y="1981200"/>
          <a:ext cx="1981200" cy="4038600"/>
        </p:xfrm>
        <a:graphic>
          <a:graphicData uri="http://schemas.openxmlformats.org/presentationml/2006/ole">
            <p:oleObj spid="_x0000_s96260" name="Bitmap Image" r:id="rId4" imgW="1552792" imgH="3495238" progId="PBrush">
              <p:embed/>
            </p:oleObj>
          </a:graphicData>
        </a:graphic>
      </p:graphicFrame>
      <p:pic>
        <p:nvPicPr>
          <p:cNvPr id="96263" name="Picture 7" descr="Msrcu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00800" y="2209800"/>
            <a:ext cx="1524000" cy="1524000"/>
          </a:xfrm>
          <a:noFill/>
          <a:ln/>
        </p:spPr>
      </p:pic>
      <p:pic>
        <p:nvPicPr>
          <p:cNvPr id="9626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038600" y="2514600"/>
            <a:ext cx="1430338" cy="2743200"/>
          </a:xfrm>
          <a:noFill/>
          <a:ln/>
        </p:spPr>
      </p:pic>
      <p:pic>
        <p:nvPicPr>
          <p:cNvPr id="96270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05600" y="4038600"/>
            <a:ext cx="1828800" cy="1981200"/>
          </a:xfrm>
          <a:noFill/>
          <a:ln/>
        </p:spPr>
      </p:pic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838200" y="1449388"/>
            <a:ext cx="234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Nutrition Labels</a:t>
            </a: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5457825" y="1624013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Measuring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Food Labels</a:t>
            </a:r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5563" indent="-55563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/>
              <a:t>Total Carbohydrate</a:t>
            </a:r>
            <a:r>
              <a:rPr lang="en-US" sz="2400" b="1" i="1">
                <a:cs typeface="Tahoma" pitchFamily="34" charset="0"/>
              </a:rPr>
              <a:t>—</a:t>
            </a:r>
            <a:r>
              <a:rPr lang="en-US" sz="2400" b="1"/>
              <a:t>includes grams of sugar, sugar alcohol, starch, and dietary fiber</a:t>
            </a:r>
          </a:p>
          <a:p>
            <a:pPr marL="55563" indent="-55563">
              <a:lnSpc>
                <a:spcPct val="90000"/>
              </a:lnSpc>
              <a:spcBef>
                <a:spcPct val="65000"/>
              </a:spcBef>
              <a:buFont typeface="Wingdings" pitchFamily="2" charset="2"/>
              <a:buNone/>
            </a:pPr>
            <a:r>
              <a:rPr lang="en-US" sz="2400" b="1" i="1"/>
              <a:t>Total Grams of Carbohydrate</a:t>
            </a:r>
            <a:r>
              <a:rPr lang="en-US" sz="2400" b="1" i="1">
                <a:cs typeface="Tahoma" pitchFamily="34" charset="0"/>
              </a:rPr>
              <a:t>—</a:t>
            </a:r>
            <a:r>
              <a:rPr lang="en-US" sz="2400" b="1"/>
              <a:t>to determine amount of carbohydrate eaten,</a:t>
            </a:r>
            <a:br>
              <a:rPr lang="en-US" sz="2400" b="1"/>
            </a:br>
            <a:r>
              <a:rPr lang="en-US" sz="2400" b="1"/>
              <a:t>multiply grams of total carbohydrates on the label by the number of servings eaten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57200" y="16002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0126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5105400" y="1295400"/>
          <a:ext cx="3429000" cy="5334000"/>
        </p:xfrm>
        <a:graphic>
          <a:graphicData uri="http://schemas.openxmlformats.org/presentationml/2006/ole">
            <p:oleObj spid="_x0000_s90126" name="Bitmap Image" r:id="rId4" imgW="1552792" imgH="34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Carbohydrate Substituting</a:t>
            </a:r>
            <a:r>
              <a:rPr lang="en-US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r>
              <a:rPr lang="en-US" b="1"/>
              <a:t>When carbohydrate counting, it is possible to substitute 1 food item for another for a similar impact on blood glucose</a:t>
            </a:r>
          </a:p>
          <a:p>
            <a:r>
              <a:rPr lang="en-US" b="1"/>
              <a:t>Example: Exchange 1 small apple (4 oz) for 2 small cookies for a similar effect on blood glucose</a:t>
            </a:r>
          </a:p>
          <a:p>
            <a:pPr>
              <a:buFont typeface="Wingdings" pitchFamily="2" charset="2"/>
              <a:buNone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914400"/>
          </a:xfrm>
        </p:spPr>
        <p:txBody>
          <a:bodyPr/>
          <a:lstStyle/>
          <a:p>
            <a:r>
              <a:rPr lang="en-US" b="1"/>
              <a:t>Carbohydrate Allowances for Meals and Snacks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495800"/>
          </a:xfrm>
        </p:spPr>
        <p:txBody>
          <a:bodyPr/>
          <a:lstStyle/>
          <a:p>
            <a:r>
              <a:rPr lang="en-US" b="1" dirty="0"/>
              <a:t>Patients with diabetes should work with a registered dietitian or certified diabetes educator to receive an individualized meal plan, which includes how many total carbohydrates they should consume at meals and snacks </a:t>
            </a:r>
          </a:p>
          <a:p>
            <a:r>
              <a:rPr lang="en-US" b="1" dirty="0"/>
              <a:t>A general guideline for patients is 45-60 g/meal and 15-30 g/snack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altLang="zh-CN" b="1">
                <a:ea typeface="SimSun" pitchFamily="2" charset="-122"/>
              </a:rPr>
              <a:t>Relationship Between Carbohydrate and Blood Sugar</a:t>
            </a:r>
            <a:r>
              <a:rPr lang="en-US" altLang="zh-CN" sz="4000">
                <a:ea typeface="SimSun" pitchFamily="2" charset="-122"/>
              </a:rPr>
              <a:t> </a:t>
            </a:r>
            <a:endParaRPr lang="en-US" sz="40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495800"/>
          </a:xfrm>
        </p:spPr>
        <p:txBody>
          <a:bodyPr/>
          <a:lstStyle/>
          <a:p>
            <a:r>
              <a:rPr lang="en-US" altLang="zh-CN" sz="2800" b="1">
                <a:ea typeface="SimSun" pitchFamily="2" charset="-122"/>
              </a:rPr>
              <a:t>The digestive system converts most digestible carbohydrates into glucose (also known as blood sugar) </a:t>
            </a:r>
          </a:p>
          <a:p>
            <a:r>
              <a:rPr lang="en-US" altLang="zh-CN" sz="2800" b="1">
                <a:ea typeface="SimSun" pitchFamily="2" charset="-122"/>
              </a:rPr>
              <a:t>Cells are designed to use this as a universal energy source</a:t>
            </a:r>
          </a:p>
          <a:p>
            <a:r>
              <a:rPr lang="en-US" altLang="zh-CN" sz="2800" b="1">
                <a:ea typeface="SimSun" pitchFamily="2" charset="-122"/>
              </a:rPr>
              <a:t>As blood sugar levels rise in a nondiabetic individual, beta cells in the pancreas churn out more and more insulin, a hormone that signals cells to absorb blood sugar for energy or storage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Menu Breakfast</a:t>
            </a:r>
            <a:r>
              <a:rPr lang="en-US" dirty="0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1½ C of </a:t>
            </a:r>
            <a:r>
              <a:rPr lang="en-US" b="1" dirty="0" smtClean="0"/>
              <a:t>Cheerios=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Small banana (4 oz</a:t>
            </a:r>
            <a:r>
              <a:rPr lang="en-US" b="1" dirty="0" smtClean="0"/>
              <a:t>)= 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8-fl-oz 1% </a:t>
            </a:r>
            <a:r>
              <a:rPr lang="en-US" b="1" dirty="0" smtClean="0"/>
              <a:t>milk=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1 </a:t>
            </a:r>
            <a:r>
              <a:rPr lang="en-US" b="1" dirty="0" smtClean="0"/>
              <a:t>egg=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TOTAL=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11313"/>
            <a:ext cx="7620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carbohydrates are in this meal?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2667000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30 g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200400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15 g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733800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12 g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434340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 g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5410200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57 g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Menu Lunch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2 slices of bread</a:t>
            </a:r>
            <a:r>
              <a:rPr lang="en-US" b="1" dirty="0" smtClean="0"/>
              <a:t>= </a:t>
            </a:r>
            <a:endParaRPr lang="en-US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17 grapes</a:t>
            </a:r>
            <a:r>
              <a:rPr lang="en-US" b="1" dirty="0" smtClean="0"/>
              <a:t>=</a:t>
            </a:r>
            <a:endParaRPr lang="en-US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1 C raw carrots</a:t>
            </a:r>
            <a:r>
              <a:rPr lang="en-US" b="1" dirty="0" smtClean="0"/>
              <a:t>= </a:t>
            </a:r>
            <a:endParaRPr lang="en-US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3 oz tuna fish</a:t>
            </a:r>
            <a:r>
              <a:rPr lang="en-US" b="1" dirty="0" smtClean="0"/>
              <a:t>=</a:t>
            </a:r>
            <a:endParaRPr lang="en-US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1 tsp mayonnaise</a:t>
            </a:r>
            <a:r>
              <a:rPr lang="en-US" b="1" dirty="0" smtClean="0"/>
              <a:t>=</a:t>
            </a:r>
            <a:endParaRPr lang="en-US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57200" y="1641475"/>
            <a:ext cx="80772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How many carbohydrates are in this meal?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4343400" y="2667000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30 g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124200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15 g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65760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 g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11480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 g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57200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 g 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5638800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Total = 50 g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Menu Dinner</a:t>
            </a:r>
            <a:r>
              <a:rPr lang="en-US" dirty="0"/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1½ C pasta</a:t>
            </a:r>
            <a:r>
              <a:rPr lang="en-US" b="1" dirty="0" smtClean="0"/>
              <a:t>= 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1 oz of bread</a:t>
            </a:r>
            <a:r>
              <a:rPr lang="en-US" b="1" dirty="0" smtClean="0"/>
              <a:t>= 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1 C salad </a:t>
            </a:r>
            <a:r>
              <a:rPr lang="en-US" b="1" dirty="0" smtClean="0"/>
              <a:t>= 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1 tsp olive oil</a:t>
            </a:r>
            <a:r>
              <a:rPr lang="en-US" b="1" dirty="0" smtClean="0"/>
              <a:t>=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77838" y="1641475"/>
            <a:ext cx="798036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carbohydrates are in this meal?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2590800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68 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3200400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15 g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73380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 g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19100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 g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Total = 88g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Conclusions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/>
              <a:t>Carbohydrate counting is a meal-planning approach to help people with diabetes attain and maintain blood sugar control </a:t>
            </a:r>
          </a:p>
          <a:p>
            <a:pPr>
              <a:lnSpc>
                <a:spcPct val="80000"/>
              </a:lnSpc>
            </a:pPr>
            <a:r>
              <a:rPr lang="en-US" b="1"/>
              <a:t>Carbohydrate counting provides flexibility and helps people increase their confidence to manage diabetes </a:t>
            </a:r>
          </a:p>
          <a:p>
            <a:pPr>
              <a:lnSpc>
                <a:spcPct val="80000"/>
              </a:lnSpc>
            </a:pPr>
            <a:r>
              <a:rPr lang="en-US" b="1"/>
              <a:t>Patients should consult a registered dietitian or certified diabetes educator to help them master carbohydrate-counting skills </a:t>
            </a:r>
          </a:p>
          <a:p>
            <a:pPr>
              <a:lnSpc>
                <a:spcPct val="80000"/>
              </a:lnSpc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References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Thomas E. Survey reveals shortfall in pediatric nurses' knowledge of diabetes. </a:t>
            </a:r>
            <a:r>
              <a:rPr lang="en-US" sz="2400" i="1"/>
              <a:t>J Diabetes Nurs</a:t>
            </a:r>
            <a:r>
              <a:rPr lang="en-US" sz="2400"/>
              <a:t>. 2004;8:217-221.</a:t>
            </a:r>
          </a:p>
          <a:p>
            <a:pPr>
              <a:lnSpc>
                <a:spcPct val="80000"/>
              </a:lnSpc>
            </a:pPr>
            <a:r>
              <a:rPr lang="en-US" sz="2400"/>
              <a:t>American Dietetic Association, American Diabetes Association. </a:t>
            </a:r>
            <a:r>
              <a:rPr lang="en-US" sz="2400" i="1"/>
              <a:t>Exchange Lists for Meal Planning</a:t>
            </a:r>
            <a:r>
              <a:rPr lang="en-US" sz="2400"/>
              <a:t>. 2nd ed. Alexandria, VA: American Diabetes Association; 2003. </a:t>
            </a:r>
          </a:p>
          <a:p>
            <a:pPr>
              <a:lnSpc>
                <a:spcPct val="80000"/>
              </a:lnSpc>
            </a:pPr>
            <a:r>
              <a:rPr lang="en-US" sz="2400"/>
              <a:t>American Diabetes Association. </a:t>
            </a:r>
            <a:r>
              <a:rPr lang="en-US" sz="2400" i="1"/>
              <a:t>Standards of Medical Care in Diabetes</a:t>
            </a:r>
            <a:r>
              <a:rPr lang="en-US" sz="2400"/>
              <a:t>. Diabetes Care. 2007;30:S4-S41.</a:t>
            </a:r>
          </a:p>
          <a:p>
            <a:pPr>
              <a:lnSpc>
                <a:spcPct val="80000"/>
              </a:lnSpc>
            </a:pPr>
            <a:r>
              <a:rPr lang="en-US" sz="2400"/>
              <a:t>Warshaw H, Kulkarni K. </a:t>
            </a:r>
            <a:r>
              <a:rPr lang="en-US" sz="2400" i="1"/>
              <a:t>American Diabetes Association Complete Guide to Carbohydrate Counting</a:t>
            </a:r>
            <a:r>
              <a:rPr lang="en-US" sz="2400"/>
              <a:t>. Alexandria, VA: American Diabetes Association; 2004.</a:t>
            </a:r>
          </a:p>
          <a:p>
            <a:pPr>
              <a:lnSpc>
                <a:spcPct val="80000"/>
              </a:lnSpc>
            </a:pPr>
            <a:r>
              <a:rPr lang="en-US" sz="2400"/>
              <a:t>Warshaw H, Bolderman K. </a:t>
            </a:r>
            <a:r>
              <a:rPr lang="en-US" sz="2400" i="1"/>
              <a:t>Practical Carbohydrate Counting. A How to Teach Guide for Health Professionals</a:t>
            </a:r>
            <a:r>
              <a:rPr lang="en-US" sz="2400"/>
              <a:t>. Alexandria, VA: American Diabetes Association; 2001.</a:t>
            </a:r>
            <a:r>
              <a:rPr lang="en-US" sz="2400" b="1"/>
              <a:t> </a:t>
            </a:r>
          </a:p>
          <a:p>
            <a:pPr>
              <a:lnSpc>
                <a:spcPct val="80000"/>
              </a:lnSpc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 b="1"/>
              <a:t>Thank You!  </a:t>
            </a:r>
          </a:p>
          <a:p>
            <a:pPr algn="ctr"/>
            <a:endParaRPr lang="en-US" b="1"/>
          </a:p>
          <a:p>
            <a:pPr algn="ctr">
              <a:buFont typeface="Wingdings" pitchFamily="2" charset="2"/>
              <a:buNone/>
            </a:pPr>
            <a:r>
              <a:rPr lang="en-US" b="1"/>
              <a:t>Questions?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Carbohydrate and Blood Sugar in Diabetes</a:t>
            </a:r>
            <a:r>
              <a:rPr lang="en-US" sz="4000" dirty="0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ea typeface="SimSun" pitchFamily="2" charset="-122"/>
              </a:rPr>
              <a:t>Individuals with type 1 diabetes</a:t>
            </a:r>
            <a:r>
              <a:rPr lang="en-US" altLang="zh-CN" sz="2800" b="1" dirty="0">
                <a:ea typeface="SimSun" pitchFamily="2" charset="-122"/>
                <a:cs typeface="Tahoma" pitchFamily="34" charset="0"/>
              </a:rPr>
              <a:t>—</a:t>
            </a:r>
            <a:r>
              <a:rPr lang="en-US" altLang="zh-CN" sz="2800" b="1" dirty="0">
                <a:ea typeface="SimSun" pitchFamily="2" charset="-122"/>
              </a:rPr>
              <a:t>the pancreas does not make any insulin so their cells can't absorb </a:t>
            </a:r>
            <a:r>
              <a:rPr lang="en-US" altLang="zh-CN" sz="2800" b="1" dirty="0" smtClean="0">
                <a:ea typeface="SimSun" pitchFamily="2" charset="-122"/>
              </a:rPr>
              <a:t>sugar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Individuals </a:t>
            </a:r>
            <a:r>
              <a:rPr lang="en-US" sz="2800" b="1" dirty="0"/>
              <a:t>with type 2 diabetes</a:t>
            </a:r>
            <a:r>
              <a:rPr lang="en-US" altLang="zh-CN" sz="2800" b="1" dirty="0">
                <a:ea typeface="SimSun" pitchFamily="2" charset="-122"/>
              </a:rPr>
              <a:t>—</a:t>
            </a:r>
            <a:r>
              <a:rPr lang="en-US" sz="2800" b="1" dirty="0"/>
              <a:t>the pancreas does not make enough insulin or the insulin is not effective because the cells are insulin resistant  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Carbohydrates begin to raise blood glucose within approximately 5 minutes after initiation of food </a:t>
            </a:r>
            <a:r>
              <a:rPr lang="en-US" sz="2800" b="1" dirty="0" smtClean="0"/>
              <a:t>intake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Carbohydrates are converted to nearly 100% blood glucose within about 2 hours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Carbohydrate and Blood Sugar in Diabetes</a:t>
            </a:r>
            <a:r>
              <a:rPr lang="en-US" sz="400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The focus of carbohydrate counting is on the 1 nutrient that most impacts blood glucose</a:t>
            </a:r>
          </a:p>
          <a:p>
            <a:pPr>
              <a:lnSpc>
                <a:spcPct val="90000"/>
              </a:lnSpc>
            </a:pPr>
            <a:r>
              <a:rPr lang="en-US" b="1"/>
              <a:t>Carbohydrate is the primary nutrient affecting blood glucose levels</a:t>
            </a:r>
          </a:p>
          <a:p>
            <a:pPr>
              <a:lnSpc>
                <a:spcPct val="90000"/>
              </a:lnSpc>
            </a:pPr>
            <a:r>
              <a:rPr lang="en-US" b="1"/>
              <a:t>Individuals can learn to relate carbohydrate intake with their blood glucose results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Carbohydrate and Blood Sugar in Diabetes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/>
              </a:rPr>
              <a:t>All patients with diabetes should test their blood glucose before and 2 hours after the first bite of the meal </a:t>
            </a:r>
          </a:p>
          <a:p>
            <a:r>
              <a:rPr lang="en-US" b="1">
                <a:effectLst/>
              </a:rPr>
              <a:t>This is the only way to tell how the choices and amount of carbohydrates consumed affect their blood sugar </a:t>
            </a:r>
          </a:p>
          <a:p>
            <a:endParaRPr lang="en-US" b="1">
              <a:effectLst/>
            </a:endParaRPr>
          </a:p>
          <a:p>
            <a:pPr>
              <a:buFont typeface="Wingdings" pitchFamily="2" charset="2"/>
              <a:buNone/>
            </a:pPr>
            <a:endParaRPr lang="en-US">
              <a:effectLst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Blood Sugar Target Ranges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b="1"/>
              <a:t>Fasting/before meals: 90-130 mg/dL</a:t>
            </a:r>
          </a:p>
          <a:p>
            <a:r>
              <a:rPr lang="en-US" b="1"/>
              <a:t>After meals (2 hours after first bite): 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	&lt;180 mg/dL or 30-50 mg/dL increase from premeal to postmeal </a:t>
            </a:r>
          </a:p>
          <a:p>
            <a:pPr>
              <a:buFont typeface="Wingdings" pitchFamily="2" charset="2"/>
              <a:buNone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Carbohydrate and Blood Sugar in Diabetes—Example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Mr. S consumed 90 g of carbohydrate for breakfast (day 1)</a:t>
            </a:r>
          </a:p>
          <a:p>
            <a:pPr lvl="1"/>
            <a:r>
              <a:rPr lang="en-US" b="1"/>
              <a:t>Blood sugar premeal=115 mg/dL</a:t>
            </a:r>
          </a:p>
          <a:p>
            <a:pPr lvl="1"/>
            <a:r>
              <a:rPr lang="en-US" b="1"/>
              <a:t>Blood sugar postmeal=205 mg/dL</a:t>
            </a:r>
          </a:p>
          <a:p>
            <a:r>
              <a:rPr lang="en-US" b="1"/>
              <a:t>Mr. S consumed 45 g of carbohydrate for breakfast (day 2) </a:t>
            </a:r>
          </a:p>
          <a:p>
            <a:pPr lvl="1"/>
            <a:r>
              <a:rPr lang="en-US" b="1"/>
              <a:t>Blood sugar premeal=125 mg/dL</a:t>
            </a:r>
          </a:p>
          <a:p>
            <a:pPr lvl="1"/>
            <a:r>
              <a:rPr lang="en-US" b="1"/>
              <a:t>Blood sugar postmeal=150 mg/dL </a:t>
            </a:r>
          </a:p>
          <a:p>
            <a:pPr lvl="1">
              <a:buFontTx/>
              <a:buNone/>
            </a:pPr>
            <a:endParaRPr lang="en-US" b="1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Carbohydrate (CHO) Counting Defined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b="1"/>
              <a:t>A meal-planning approach for all patients with diabetes, based on the following ideas:</a:t>
            </a:r>
          </a:p>
          <a:p>
            <a:pPr marL="990600" lvl="1" indent="-533400"/>
            <a:r>
              <a:rPr lang="en-US" b="1"/>
              <a:t>Carbohydrate is the main nutrient affecting postprandial glycemic response</a:t>
            </a:r>
          </a:p>
          <a:p>
            <a:pPr marL="990600" lvl="1" indent="-533400"/>
            <a:r>
              <a:rPr lang="en-US" b="1"/>
              <a:t>Total amount of carbohydrates consumed is more important than the source of carbohydrates</a:t>
            </a:r>
          </a:p>
          <a:p>
            <a:pPr marL="609600" indent="-609600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2988</TotalTime>
  <Words>1327</Words>
  <Application>Microsoft Office PowerPoint</Application>
  <PresentationFormat>On-screen Show (4:3)</PresentationFormat>
  <Paragraphs>218</Paragraphs>
  <Slides>35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Slit</vt:lpstr>
      <vt:lpstr>Bitmap Image</vt:lpstr>
      <vt:lpstr>  Carbohydrate Counting  for Patients With Diabetes </vt:lpstr>
      <vt:lpstr>Program Objectives</vt:lpstr>
      <vt:lpstr>Relationship Between Carbohydrate and Blood Sugar </vt:lpstr>
      <vt:lpstr>Carbohydrate and Blood Sugar in Diabetes </vt:lpstr>
      <vt:lpstr>Carbohydrate and Blood Sugar in Diabetes </vt:lpstr>
      <vt:lpstr>Carbohydrate and Blood Sugar in Diabetes</vt:lpstr>
      <vt:lpstr>Blood Sugar Target Ranges</vt:lpstr>
      <vt:lpstr>Carbohydrate and Blood Sugar in Diabetes—Example</vt:lpstr>
      <vt:lpstr>Carbohydrate (CHO) Counting Defined</vt:lpstr>
      <vt:lpstr>Benefits of Carbohydrate Counting </vt:lpstr>
      <vt:lpstr>Foods That Contain Carbohydrates</vt:lpstr>
      <vt:lpstr>Follow these rules:</vt:lpstr>
      <vt:lpstr>IMPORTANT! </vt:lpstr>
      <vt:lpstr> Grams of Carbohydrate (per Food Category) </vt:lpstr>
      <vt:lpstr>Starches</vt:lpstr>
      <vt:lpstr>Starch Group</vt:lpstr>
      <vt:lpstr>Important things to know about starch group </vt:lpstr>
      <vt:lpstr>Fruits and Fruit Juices</vt:lpstr>
      <vt:lpstr>Fruit Group</vt:lpstr>
      <vt:lpstr>Milk and Yogurt</vt:lpstr>
      <vt:lpstr>Milk Group</vt:lpstr>
      <vt:lpstr>Vegetables </vt:lpstr>
      <vt:lpstr>Vegetables</vt:lpstr>
      <vt:lpstr>Foods Without Carbohydrate</vt:lpstr>
      <vt:lpstr>Carbohydrate Counting Hand Guide</vt:lpstr>
      <vt:lpstr>Tools for Carbohydrate Counting</vt:lpstr>
      <vt:lpstr>Food Labels</vt:lpstr>
      <vt:lpstr>Carbohydrate Substituting </vt:lpstr>
      <vt:lpstr>Carbohydrate Allowances for Meals and Snacks</vt:lpstr>
      <vt:lpstr>Sample Menu Breakfast </vt:lpstr>
      <vt:lpstr>Sample Menu Lunch</vt:lpstr>
      <vt:lpstr>Sample Menu Dinner </vt:lpstr>
      <vt:lpstr>Conclusions</vt:lpstr>
      <vt:lpstr>References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 Counting for pediatric patients with type 1 diabetes</dc:title>
  <dc:creator>Lauren Zarom</dc:creator>
  <cp:lastModifiedBy>agata</cp:lastModifiedBy>
  <cp:revision>214</cp:revision>
  <dcterms:created xsi:type="dcterms:W3CDTF">2007-03-18T21:42:28Z</dcterms:created>
  <dcterms:modified xsi:type="dcterms:W3CDTF">2010-10-25T04:22:46Z</dcterms:modified>
</cp:coreProperties>
</file>